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image" Target="../media/image3.jpg"/><Relationship Id="rId4"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image" Target="../media/image3.jpg"/><Relationship Id="rId4"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619032-8282-4CF6-9625-166684FF4EF4}" type="doc">
      <dgm:prSet loTypeId="urn:microsoft.com/office/officeart/2008/layout/CircularPictureCallout" loCatId="picture" qsTypeId="urn:microsoft.com/office/officeart/2005/8/quickstyle/simple1" qsCatId="simple" csTypeId="urn:microsoft.com/office/officeart/2005/8/colors/accent1_2" csCatId="accent1" phldr="1"/>
      <dgm:spPr/>
      <dgm:t>
        <a:bodyPr/>
        <a:lstStyle/>
        <a:p>
          <a:endParaRPr lang="el-GR"/>
        </a:p>
      </dgm:t>
    </dgm:pt>
    <dgm:pt modelId="{DD69E42B-5950-4A40-B531-DE30B7080949}">
      <dgm:prSet/>
      <dgm:spPr/>
      <dgm:t>
        <a:bodyPr/>
        <a:lstStyle/>
        <a:p>
          <a:endParaRPr lang="el-GR"/>
        </a:p>
      </dgm:t>
    </dgm:pt>
    <dgm:pt modelId="{A68EC808-4533-4844-913B-BA39C8E30738}" type="parTrans" cxnId="{BA4B28DB-51A4-4116-92B5-DDA5B120DDD0}">
      <dgm:prSet/>
      <dgm:spPr/>
      <dgm:t>
        <a:bodyPr/>
        <a:lstStyle/>
        <a:p>
          <a:endParaRPr lang="el-GR"/>
        </a:p>
      </dgm:t>
    </dgm:pt>
    <dgm:pt modelId="{3EE454CF-2F88-43C9-9819-4C57C9B918C3}" type="sibTrans" cxnId="{BA4B28DB-51A4-4116-92B5-DDA5B120DDD0}">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t>
        <a:bodyPr/>
        <a:lstStyle/>
        <a:p>
          <a:endParaRPr lang="el-GR"/>
        </a:p>
      </dgm:t>
    </dgm:pt>
    <dgm:pt modelId="{1D84466B-70CA-4F5D-A518-1885028E6FF3}">
      <dgm:prSet phldrT="[Κείμενο]" custT="1"/>
      <dgm:spPr/>
      <dgm:t>
        <a:bodyPr/>
        <a:lstStyle/>
        <a:p>
          <a:r>
            <a:rPr lang="el-GR" sz="1800" dirty="0" smtClean="0"/>
            <a:t>Διατηρεί</a:t>
          </a:r>
          <a:r>
            <a:rPr lang="el-GR" sz="1800" baseline="0" dirty="0" smtClean="0"/>
            <a:t> το φεγγάρι σε τροχιά</a:t>
          </a:r>
          <a:endParaRPr lang="el-GR" sz="1800" dirty="0"/>
        </a:p>
      </dgm:t>
    </dgm:pt>
    <dgm:pt modelId="{132F3EF7-9CE2-4DB3-A6B4-0CD9D42C7A06}" type="parTrans" cxnId="{F1A11B0A-6F35-4038-97E2-EC074BE17204}">
      <dgm:prSet/>
      <dgm:spPr/>
      <dgm:t>
        <a:bodyPr/>
        <a:lstStyle/>
        <a:p>
          <a:endParaRPr lang="el-GR"/>
        </a:p>
      </dgm:t>
    </dgm:pt>
    <dgm:pt modelId="{B13F60E2-B645-49EC-8247-0D8FD9D72528}" type="sibTrans" cxnId="{F1A11B0A-6F35-4038-97E2-EC074BE17204}">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7000" r="-17000"/>
          </a:stretch>
        </a:blipFill>
      </dgm:spPr>
      <dgm:t>
        <a:bodyPr/>
        <a:lstStyle/>
        <a:p>
          <a:endParaRPr lang="el-GR"/>
        </a:p>
      </dgm:t>
    </dgm:pt>
    <dgm:pt modelId="{27B4A2ED-6D3F-4E6B-A8B5-D872D88DCB71}">
      <dgm:prSet phldrT="[Κείμενο]" custT="1"/>
      <dgm:spPr/>
      <dgm:t>
        <a:bodyPr/>
        <a:lstStyle/>
        <a:p>
          <a:r>
            <a:rPr lang="el-GR" sz="1800" dirty="0" smtClean="0"/>
            <a:t>Μας κρατάει στο έδαφος</a:t>
          </a:r>
          <a:endParaRPr lang="el-GR" sz="1800" dirty="0"/>
        </a:p>
      </dgm:t>
    </dgm:pt>
    <dgm:pt modelId="{3903523A-979E-43BC-A396-00901E2039CA}" type="parTrans" cxnId="{3B7A80E1-3E8C-4712-875D-D2380FF95370}">
      <dgm:prSet/>
      <dgm:spPr/>
      <dgm:t>
        <a:bodyPr/>
        <a:lstStyle/>
        <a:p>
          <a:endParaRPr lang="el-GR"/>
        </a:p>
      </dgm:t>
    </dgm:pt>
    <dgm:pt modelId="{71454114-3799-48FE-AE77-68AF25782325}" type="sibTrans" cxnId="{3B7A80E1-3E8C-4712-875D-D2380FF95370}">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17000" r="-17000"/>
          </a:stretch>
        </a:blipFill>
      </dgm:spPr>
      <dgm:t>
        <a:bodyPr/>
        <a:lstStyle/>
        <a:p>
          <a:endParaRPr lang="el-GR"/>
        </a:p>
      </dgm:t>
    </dgm:pt>
    <dgm:pt modelId="{F10D0971-ED54-41DB-B62B-8E55E2EC2F49}">
      <dgm:prSet phldrT="[Κείμενο]"/>
      <dgm:spPr/>
      <dgm:t>
        <a:bodyPr/>
        <a:lstStyle/>
        <a:p>
          <a:r>
            <a:rPr lang="en-US" b="0" i="0" dirty="0" smtClean="0"/>
            <a:t>E</a:t>
          </a:r>
          <a:r>
            <a:rPr lang="el-GR" b="0" i="0" dirty="0" smtClean="0"/>
            <a:t>ίναι υπεύθυνη για τη σταθερότητα των γαλαξιών</a:t>
          </a:r>
          <a:endParaRPr lang="el-GR" dirty="0"/>
        </a:p>
      </dgm:t>
    </dgm:pt>
    <dgm:pt modelId="{60FE7FA9-E26A-4F70-924B-31163DC63CEF}" type="parTrans" cxnId="{67782AFF-04F0-4A0F-B4C7-1A698A5816D0}">
      <dgm:prSet/>
      <dgm:spPr/>
      <dgm:t>
        <a:bodyPr/>
        <a:lstStyle/>
        <a:p>
          <a:endParaRPr lang="el-GR"/>
        </a:p>
      </dgm:t>
    </dgm:pt>
    <dgm:pt modelId="{E75E2A41-8D3C-498D-98BA-F26BB7B94EC4}" type="sibTrans" cxnId="{67782AFF-04F0-4A0F-B4C7-1A698A5816D0}">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4000" r="-14000"/>
          </a:stretch>
        </a:blipFill>
      </dgm:spPr>
      <dgm:t>
        <a:bodyPr/>
        <a:lstStyle/>
        <a:p>
          <a:endParaRPr lang="el-GR"/>
        </a:p>
      </dgm:t>
    </dgm:pt>
    <dgm:pt modelId="{C9BBF8E5-6114-40FB-829F-30764E4763AA}" type="pres">
      <dgm:prSet presAssocID="{D2619032-8282-4CF6-9625-166684FF4EF4}" presName="Name0" presStyleCnt="0">
        <dgm:presLayoutVars>
          <dgm:chMax val="7"/>
          <dgm:chPref val="7"/>
          <dgm:dir/>
        </dgm:presLayoutVars>
      </dgm:prSet>
      <dgm:spPr/>
      <dgm:t>
        <a:bodyPr/>
        <a:lstStyle/>
        <a:p>
          <a:endParaRPr lang="el-GR"/>
        </a:p>
      </dgm:t>
    </dgm:pt>
    <dgm:pt modelId="{73015EC5-A9AC-44B3-9BF7-C6BB8C4C90AF}" type="pres">
      <dgm:prSet presAssocID="{D2619032-8282-4CF6-9625-166684FF4EF4}" presName="Name1" presStyleCnt="0"/>
      <dgm:spPr/>
    </dgm:pt>
    <dgm:pt modelId="{6B5CA95B-D882-4784-A0CB-DA390F00B4A9}" type="pres">
      <dgm:prSet presAssocID="{3EE454CF-2F88-43C9-9819-4C57C9B918C3}" presName="picture_1" presStyleCnt="0"/>
      <dgm:spPr/>
    </dgm:pt>
    <dgm:pt modelId="{D607E675-672D-4ED6-A528-2048EE0B589E}" type="pres">
      <dgm:prSet presAssocID="{3EE454CF-2F88-43C9-9819-4C57C9B918C3}" presName="pictureRepeatNode" presStyleLbl="alignImgPlace1" presStyleIdx="0" presStyleCnt="4"/>
      <dgm:spPr/>
      <dgm:t>
        <a:bodyPr/>
        <a:lstStyle/>
        <a:p>
          <a:endParaRPr lang="el-GR"/>
        </a:p>
      </dgm:t>
    </dgm:pt>
    <dgm:pt modelId="{BA9885B9-D8CB-4235-9018-DB13CCB26D5F}" type="pres">
      <dgm:prSet presAssocID="{DD69E42B-5950-4A40-B531-DE30B7080949}" presName="text_1" presStyleLbl="node1" presStyleIdx="0" presStyleCnt="0" custLinFactNeighborX="7052" custLinFactNeighborY="-61943">
        <dgm:presLayoutVars>
          <dgm:bulletEnabled val="1"/>
        </dgm:presLayoutVars>
      </dgm:prSet>
      <dgm:spPr/>
      <dgm:t>
        <a:bodyPr/>
        <a:lstStyle/>
        <a:p>
          <a:endParaRPr lang="el-GR"/>
        </a:p>
      </dgm:t>
    </dgm:pt>
    <dgm:pt modelId="{2DED3C3B-670A-40EA-B9A2-3621C52ACA63}" type="pres">
      <dgm:prSet presAssocID="{B13F60E2-B645-49EC-8247-0D8FD9D72528}" presName="picture_2" presStyleCnt="0"/>
      <dgm:spPr/>
    </dgm:pt>
    <dgm:pt modelId="{DCD36E2D-3EE9-449C-AEF8-F6DB28A29CDC}" type="pres">
      <dgm:prSet presAssocID="{B13F60E2-B645-49EC-8247-0D8FD9D72528}" presName="pictureRepeatNode" presStyleLbl="alignImgPlace1" presStyleIdx="1" presStyleCnt="4"/>
      <dgm:spPr/>
      <dgm:t>
        <a:bodyPr/>
        <a:lstStyle/>
        <a:p>
          <a:endParaRPr lang="el-GR"/>
        </a:p>
      </dgm:t>
    </dgm:pt>
    <dgm:pt modelId="{387B4D26-8F14-47C2-B274-59D2EB5741FB}" type="pres">
      <dgm:prSet presAssocID="{1D84466B-70CA-4F5D-A518-1885028E6FF3}" presName="line_2" presStyleLbl="parChTrans1D1" presStyleIdx="0" presStyleCnt="3"/>
      <dgm:spPr/>
    </dgm:pt>
    <dgm:pt modelId="{6FA0882F-409F-44E6-A56D-659261F9F6F6}" type="pres">
      <dgm:prSet presAssocID="{1D84466B-70CA-4F5D-A518-1885028E6FF3}" presName="textparent_2" presStyleLbl="node1" presStyleIdx="0" presStyleCnt="0"/>
      <dgm:spPr/>
    </dgm:pt>
    <dgm:pt modelId="{DF51BC8C-0B67-46CC-9B8F-9FC67B6B808F}" type="pres">
      <dgm:prSet presAssocID="{1D84466B-70CA-4F5D-A518-1885028E6FF3}" presName="text_2" presStyleLbl="revTx" presStyleIdx="0" presStyleCnt="3" custScaleX="116053" custScaleY="46949">
        <dgm:presLayoutVars>
          <dgm:bulletEnabled val="1"/>
        </dgm:presLayoutVars>
      </dgm:prSet>
      <dgm:spPr/>
      <dgm:t>
        <a:bodyPr/>
        <a:lstStyle/>
        <a:p>
          <a:endParaRPr lang="el-GR"/>
        </a:p>
      </dgm:t>
    </dgm:pt>
    <dgm:pt modelId="{F2C6785F-9E43-43F4-9BF7-41CC6F928233}" type="pres">
      <dgm:prSet presAssocID="{71454114-3799-48FE-AE77-68AF25782325}" presName="picture_3" presStyleCnt="0"/>
      <dgm:spPr/>
    </dgm:pt>
    <dgm:pt modelId="{A09F1B64-DA5C-435B-8AEC-F223F83A804A}" type="pres">
      <dgm:prSet presAssocID="{71454114-3799-48FE-AE77-68AF25782325}" presName="pictureRepeatNode" presStyleLbl="alignImgPlace1" presStyleIdx="2" presStyleCnt="4" custLinFactNeighborY="-637"/>
      <dgm:spPr/>
      <dgm:t>
        <a:bodyPr/>
        <a:lstStyle/>
        <a:p>
          <a:endParaRPr lang="el-GR"/>
        </a:p>
      </dgm:t>
    </dgm:pt>
    <dgm:pt modelId="{C7BB1937-F69F-4CFE-AFE5-4B034BE57D8E}" type="pres">
      <dgm:prSet presAssocID="{27B4A2ED-6D3F-4E6B-A8B5-D872D88DCB71}" presName="line_3" presStyleLbl="parChTrans1D1" presStyleIdx="1" presStyleCnt="3"/>
      <dgm:spPr/>
    </dgm:pt>
    <dgm:pt modelId="{B9633BB0-479D-499E-A23C-13E1D2080E3F}" type="pres">
      <dgm:prSet presAssocID="{27B4A2ED-6D3F-4E6B-A8B5-D872D88DCB71}" presName="textparent_3" presStyleLbl="node1" presStyleIdx="0" presStyleCnt="0"/>
      <dgm:spPr/>
    </dgm:pt>
    <dgm:pt modelId="{42EBB929-E0C5-4084-BDE1-836B701DA9C5}" type="pres">
      <dgm:prSet presAssocID="{27B4A2ED-6D3F-4E6B-A8B5-D872D88DCB71}" presName="text_3" presStyleLbl="revTx" presStyleIdx="1" presStyleCnt="3" custScaleX="170677" custScaleY="42862">
        <dgm:presLayoutVars>
          <dgm:bulletEnabled val="1"/>
        </dgm:presLayoutVars>
      </dgm:prSet>
      <dgm:spPr/>
      <dgm:t>
        <a:bodyPr/>
        <a:lstStyle/>
        <a:p>
          <a:endParaRPr lang="el-GR"/>
        </a:p>
      </dgm:t>
    </dgm:pt>
    <dgm:pt modelId="{C59C433F-545C-4FAC-B881-3816A0D4CEFA}" type="pres">
      <dgm:prSet presAssocID="{E75E2A41-8D3C-498D-98BA-F26BB7B94EC4}" presName="picture_4" presStyleCnt="0"/>
      <dgm:spPr/>
    </dgm:pt>
    <dgm:pt modelId="{35F06EED-7341-41F4-A8F6-8378A318F87C}" type="pres">
      <dgm:prSet presAssocID="{E75E2A41-8D3C-498D-98BA-F26BB7B94EC4}" presName="pictureRepeatNode" presStyleLbl="alignImgPlace1" presStyleIdx="3" presStyleCnt="4"/>
      <dgm:spPr/>
      <dgm:t>
        <a:bodyPr/>
        <a:lstStyle/>
        <a:p>
          <a:endParaRPr lang="el-GR"/>
        </a:p>
      </dgm:t>
    </dgm:pt>
    <dgm:pt modelId="{AAA61619-7762-4B0F-8BAD-AC6BEBBCC20A}" type="pres">
      <dgm:prSet presAssocID="{F10D0971-ED54-41DB-B62B-8E55E2EC2F49}" presName="line_4" presStyleLbl="parChTrans1D1" presStyleIdx="2" presStyleCnt="3"/>
      <dgm:spPr/>
    </dgm:pt>
    <dgm:pt modelId="{F25AE7D8-B088-4AF4-B507-847632411A2F}" type="pres">
      <dgm:prSet presAssocID="{F10D0971-ED54-41DB-B62B-8E55E2EC2F49}" presName="textparent_4" presStyleLbl="node1" presStyleIdx="0" presStyleCnt="0"/>
      <dgm:spPr/>
    </dgm:pt>
    <dgm:pt modelId="{00C4638D-FC8E-4927-AA9C-7E0A31B08FE9}" type="pres">
      <dgm:prSet presAssocID="{F10D0971-ED54-41DB-B62B-8E55E2EC2F49}" presName="text_4" presStyleLbl="revTx" presStyleIdx="2" presStyleCnt="3" custScaleX="81046" custScaleY="52784">
        <dgm:presLayoutVars>
          <dgm:bulletEnabled val="1"/>
        </dgm:presLayoutVars>
      </dgm:prSet>
      <dgm:spPr/>
      <dgm:t>
        <a:bodyPr/>
        <a:lstStyle/>
        <a:p>
          <a:endParaRPr lang="el-GR"/>
        </a:p>
      </dgm:t>
    </dgm:pt>
  </dgm:ptLst>
  <dgm:cxnLst>
    <dgm:cxn modelId="{F1A11B0A-6F35-4038-97E2-EC074BE17204}" srcId="{D2619032-8282-4CF6-9625-166684FF4EF4}" destId="{1D84466B-70CA-4F5D-A518-1885028E6FF3}" srcOrd="1" destOrd="0" parTransId="{132F3EF7-9CE2-4DB3-A6B4-0CD9D42C7A06}" sibTransId="{B13F60E2-B645-49EC-8247-0D8FD9D72528}"/>
    <dgm:cxn modelId="{B4EFCE2E-082E-4ADB-8533-181DD79508BE}" type="presOf" srcId="{F10D0971-ED54-41DB-B62B-8E55E2EC2F49}" destId="{00C4638D-FC8E-4927-AA9C-7E0A31B08FE9}" srcOrd="0" destOrd="0" presId="urn:microsoft.com/office/officeart/2008/layout/CircularPictureCallout"/>
    <dgm:cxn modelId="{1BCF90CC-7A4E-4123-86F6-950F77ACF0D7}" type="presOf" srcId="{B13F60E2-B645-49EC-8247-0D8FD9D72528}" destId="{DCD36E2D-3EE9-449C-AEF8-F6DB28A29CDC}" srcOrd="0" destOrd="0" presId="urn:microsoft.com/office/officeart/2008/layout/CircularPictureCallout"/>
    <dgm:cxn modelId="{1D54CC3C-E558-4A43-A78F-52A68B9C4E52}" type="presOf" srcId="{3EE454CF-2F88-43C9-9819-4C57C9B918C3}" destId="{D607E675-672D-4ED6-A528-2048EE0B589E}" srcOrd="0" destOrd="0" presId="urn:microsoft.com/office/officeart/2008/layout/CircularPictureCallout"/>
    <dgm:cxn modelId="{A7B5BFEF-71E5-4647-9EB7-DA8CF2AAFE47}" type="presOf" srcId="{D2619032-8282-4CF6-9625-166684FF4EF4}" destId="{C9BBF8E5-6114-40FB-829F-30764E4763AA}" srcOrd="0" destOrd="0" presId="urn:microsoft.com/office/officeart/2008/layout/CircularPictureCallout"/>
    <dgm:cxn modelId="{BA4B28DB-51A4-4116-92B5-DDA5B120DDD0}" srcId="{D2619032-8282-4CF6-9625-166684FF4EF4}" destId="{DD69E42B-5950-4A40-B531-DE30B7080949}" srcOrd="0" destOrd="0" parTransId="{A68EC808-4533-4844-913B-BA39C8E30738}" sibTransId="{3EE454CF-2F88-43C9-9819-4C57C9B918C3}"/>
    <dgm:cxn modelId="{CF17328E-52F8-4A22-8EE1-477996CBC91D}" type="presOf" srcId="{DD69E42B-5950-4A40-B531-DE30B7080949}" destId="{BA9885B9-D8CB-4235-9018-DB13CCB26D5F}" srcOrd="0" destOrd="0" presId="urn:microsoft.com/office/officeart/2008/layout/CircularPictureCallout"/>
    <dgm:cxn modelId="{3B7A80E1-3E8C-4712-875D-D2380FF95370}" srcId="{D2619032-8282-4CF6-9625-166684FF4EF4}" destId="{27B4A2ED-6D3F-4E6B-A8B5-D872D88DCB71}" srcOrd="2" destOrd="0" parTransId="{3903523A-979E-43BC-A396-00901E2039CA}" sibTransId="{71454114-3799-48FE-AE77-68AF25782325}"/>
    <dgm:cxn modelId="{F391BEB6-200B-4C4B-96EE-E0D03C584A6C}" type="presOf" srcId="{71454114-3799-48FE-AE77-68AF25782325}" destId="{A09F1B64-DA5C-435B-8AEC-F223F83A804A}" srcOrd="0" destOrd="0" presId="urn:microsoft.com/office/officeart/2008/layout/CircularPictureCallout"/>
    <dgm:cxn modelId="{F49B6593-2DEB-49AF-9A41-8930047A994F}" type="presOf" srcId="{1D84466B-70CA-4F5D-A518-1885028E6FF3}" destId="{DF51BC8C-0B67-46CC-9B8F-9FC67B6B808F}" srcOrd="0" destOrd="0" presId="urn:microsoft.com/office/officeart/2008/layout/CircularPictureCallout"/>
    <dgm:cxn modelId="{B708D351-7FDC-491D-94F6-32F8484CE8F6}" type="presOf" srcId="{E75E2A41-8D3C-498D-98BA-F26BB7B94EC4}" destId="{35F06EED-7341-41F4-A8F6-8378A318F87C}" srcOrd="0" destOrd="0" presId="urn:microsoft.com/office/officeart/2008/layout/CircularPictureCallout"/>
    <dgm:cxn modelId="{67782AFF-04F0-4A0F-B4C7-1A698A5816D0}" srcId="{D2619032-8282-4CF6-9625-166684FF4EF4}" destId="{F10D0971-ED54-41DB-B62B-8E55E2EC2F49}" srcOrd="3" destOrd="0" parTransId="{60FE7FA9-E26A-4F70-924B-31163DC63CEF}" sibTransId="{E75E2A41-8D3C-498D-98BA-F26BB7B94EC4}"/>
    <dgm:cxn modelId="{B82457D3-51C4-4D5B-A6CE-60D4D63D9B61}" type="presOf" srcId="{27B4A2ED-6D3F-4E6B-A8B5-D872D88DCB71}" destId="{42EBB929-E0C5-4084-BDE1-836B701DA9C5}" srcOrd="0" destOrd="0" presId="urn:microsoft.com/office/officeart/2008/layout/CircularPictureCallout"/>
    <dgm:cxn modelId="{D622A6A3-7427-48F2-BFBE-DCDD5255906E}" type="presParOf" srcId="{C9BBF8E5-6114-40FB-829F-30764E4763AA}" destId="{73015EC5-A9AC-44B3-9BF7-C6BB8C4C90AF}" srcOrd="0" destOrd="0" presId="urn:microsoft.com/office/officeart/2008/layout/CircularPictureCallout"/>
    <dgm:cxn modelId="{E0A9A27F-F15F-4A21-B172-FABEFE89EF0E}" type="presParOf" srcId="{73015EC5-A9AC-44B3-9BF7-C6BB8C4C90AF}" destId="{6B5CA95B-D882-4784-A0CB-DA390F00B4A9}" srcOrd="0" destOrd="0" presId="urn:microsoft.com/office/officeart/2008/layout/CircularPictureCallout"/>
    <dgm:cxn modelId="{C303B200-C707-43F2-934D-32ACD3E6F1EA}" type="presParOf" srcId="{6B5CA95B-D882-4784-A0CB-DA390F00B4A9}" destId="{D607E675-672D-4ED6-A528-2048EE0B589E}" srcOrd="0" destOrd="0" presId="urn:microsoft.com/office/officeart/2008/layout/CircularPictureCallout"/>
    <dgm:cxn modelId="{AA8D2EFD-E365-46E9-81B4-37269DD3F15F}" type="presParOf" srcId="{73015EC5-A9AC-44B3-9BF7-C6BB8C4C90AF}" destId="{BA9885B9-D8CB-4235-9018-DB13CCB26D5F}" srcOrd="1" destOrd="0" presId="urn:microsoft.com/office/officeart/2008/layout/CircularPictureCallout"/>
    <dgm:cxn modelId="{8F71222D-0F70-4480-8D8D-A52D34668F88}" type="presParOf" srcId="{73015EC5-A9AC-44B3-9BF7-C6BB8C4C90AF}" destId="{2DED3C3B-670A-40EA-B9A2-3621C52ACA63}" srcOrd="2" destOrd="0" presId="urn:microsoft.com/office/officeart/2008/layout/CircularPictureCallout"/>
    <dgm:cxn modelId="{A080268E-5162-4E11-9C7A-04649518A2C8}" type="presParOf" srcId="{2DED3C3B-670A-40EA-B9A2-3621C52ACA63}" destId="{DCD36E2D-3EE9-449C-AEF8-F6DB28A29CDC}" srcOrd="0" destOrd="0" presId="urn:microsoft.com/office/officeart/2008/layout/CircularPictureCallout"/>
    <dgm:cxn modelId="{1493D3AE-7C66-4AA2-8843-E4182EC86F86}" type="presParOf" srcId="{73015EC5-A9AC-44B3-9BF7-C6BB8C4C90AF}" destId="{387B4D26-8F14-47C2-B274-59D2EB5741FB}" srcOrd="3" destOrd="0" presId="urn:microsoft.com/office/officeart/2008/layout/CircularPictureCallout"/>
    <dgm:cxn modelId="{0E5160EC-4205-4909-A44E-2FAF1CE0F06E}" type="presParOf" srcId="{73015EC5-A9AC-44B3-9BF7-C6BB8C4C90AF}" destId="{6FA0882F-409F-44E6-A56D-659261F9F6F6}" srcOrd="4" destOrd="0" presId="urn:microsoft.com/office/officeart/2008/layout/CircularPictureCallout"/>
    <dgm:cxn modelId="{F6413457-C85F-409A-A204-62E396425F1F}" type="presParOf" srcId="{6FA0882F-409F-44E6-A56D-659261F9F6F6}" destId="{DF51BC8C-0B67-46CC-9B8F-9FC67B6B808F}" srcOrd="0" destOrd="0" presId="urn:microsoft.com/office/officeart/2008/layout/CircularPictureCallout"/>
    <dgm:cxn modelId="{C5724832-EAF3-4F8E-9181-AEA6C751DD6D}" type="presParOf" srcId="{73015EC5-A9AC-44B3-9BF7-C6BB8C4C90AF}" destId="{F2C6785F-9E43-43F4-9BF7-41CC6F928233}" srcOrd="5" destOrd="0" presId="urn:microsoft.com/office/officeart/2008/layout/CircularPictureCallout"/>
    <dgm:cxn modelId="{118AB9E0-66E8-44EA-B111-06A85752A45E}" type="presParOf" srcId="{F2C6785F-9E43-43F4-9BF7-41CC6F928233}" destId="{A09F1B64-DA5C-435B-8AEC-F223F83A804A}" srcOrd="0" destOrd="0" presId="urn:microsoft.com/office/officeart/2008/layout/CircularPictureCallout"/>
    <dgm:cxn modelId="{9F3245BB-D1CB-43C5-B7E8-46CD30862192}" type="presParOf" srcId="{73015EC5-A9AC-44B3-9BF7-C6BB8C4C90AF}" destId="{C7BB1937-F69F-4CFE-AFE5-4B034BE57D8E}" srcOrd="6" destOrd="0" presId="urn:microsoft.com/office/officeart/2008/layout/CircularPictureCallout"/>
    <dgm:cxn modelId="{5E640059-81D1-41F6-8CAE-C420C4D85EB8}" type="presParOf" srcId="{73015EC5-A9AC-44B3-9BF7-C6BB8C4C90AF}" destId="{B9633BB0-479D-499E-A23C-13E1D2080E3F}" srcOrd="7" destOrd="0" presId="urn:microsoft.com/office/officeart/2008/layout/CircularPictureCallout"/>
    <dgm:cxn modelId="{1DB49A68-43BA-42EE-ADAB-709E79F51CB1}" type="presParOf" srcId="{B9633BB0-479D-499E-A23C-13E1D2080E3F}" destId="{42EBB929-E0C5-4084-BDE1-836B701DA9C5}" srcOrd="0" destOrd="0" presId="urn:microsoft.com/office/officeart/2008/layout/CircularPictureCallout"/>
    <dgm:cxn modelId="{D1869E0D-4B4A-480E-AE8B-DF99C4038C1E}" type="presParOf" srcId="{73015EC5-A9AC-44B3-9BF7-C6BB8C4C90AF}" destId="{C59C433F-545C-4FAC-B881-3816A0D4CEFA}" srcOrd="8" destOrd="0" presId="urn:microsoft.com/office/officeart/2008/layout/CircularPictureCallout"/>
    <dgm:cxn modelId="{08501206-374A-4862-AE61-EF81A87136A2}" type="presParOf" srcId="{C59C433F-545C-4FAC-B881-3816A0D4CEFA}" destId="{35F06EED-7341-41F4-A8F6-8378A318F87C}" srcOrd="0" destOrd="0" presId="urn:microsoft.com/office/officeart/2008/layout/CircularPictureCallout"/>
    <dgm:cxn modelId="{B2E5E00D-6949-401A-A535-FF79A54B59FE}" type="presParOf" srcId="{73015EC5-A9AC-44B3-9BF7-C6BB8C4C90AF}" destId="{AAA61619-7762-4B0F-8BAD-AC6BEBBCC20A}" srcOrd="9" destOrd="0" presId="urn:microsoft.com/office/officeart/2008/layout/CircularPictureCallout"/>
    <dgm:cxn modelId="{AC1394CF-B8D7-4392-866D-44AB5272725F}" type="presParOf" srcId="{73015EC5-A9AC-44B3-9BF7-C6BB8C4C90AF}" destId="{F25AE7D8-B088-4AF4-B507-847632411A2F}" srcOrd="10" destOrd="0" presId="urn:microsoft.com/office/officeart/2008/layout/CircularPictureCallout"/>
    <dgm:cxn modelId="{7B690AD3-74CE-470C-9623-306A34A61E94}" type="presParOf" srcId="{F25AE7D8-B088-4AF4-B507-847632411A2F}" destId="{00C4638D-FC8E-4927-AA9C-7E0A31B08FE9}" srcOrd="0" destOrd="0" presId="urn:microsoft.com/office/officeart/2008/layout/CircularPictureCallou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A61619-7762-4B0F-8BAD-AC6BEBBCC20A}">
      <dsp:nvSpPr>
        <dsp:cNvPr id="0" name=""/>
        <dsp:cNvSpPr/>
      </dsp:nvSpPr>
      <dsp:spPr>
        <a:xfrm>
          <a:off x="2754909" y="3698637"/>
          <a:ext cx="4368743"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BB1937-F69F-4CFE-AFE5-4B034BE57D8E}">
      <dsp:nvSpPr>
        <dsp:cNvPr id="0" name=""/>
        <dsp:cNvSpPr/>
      </dsp:nvSpPr>
      <dsp:spPr>
        <a:xfrm>
          <a:off x="2754909" y="2175669"/>
          <a:ext cx="3742150"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87B4D26-8F14-47C2-B274-59D2EB5741FB}">
      <dsp:nvSpPr>
        <dsp:cNvPr id="0" name=""/>
        <dsp:cNvSpPr/>
      </dsp:nvSpPr>
      <dsp:spPr>
        <a:xfrm>
          <a:off x="2754909" y="652700"/>
          <a:ext cx="4368743"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607E675-672D-4ED6-A528-2048EE0B589E}">
      <dsp:nvSpPr>
        <dsp:cNvPr id="0" name=""/>
        <dsp:cNvSpPr/>
      </dsp:nvSpPr>
      <dsp:spPr>
        <a:xfrm>
          <a:off x="579240" y="0"/>
          <a:ext cx="4351338" cy="4351338"/>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A9885B9-D8CB-4235-9018-DB13CCB26D5F}">
      <dsp:nvSpPr>
        <dsp:cNvPr id="0" name=""/>
        <dsp:cNvSpPr/>
      </dsp:nvSpPr>
      <dsp:spPr>
        <a:xfrm>
          <a:off x="1558869" y="1421095"/>
          <a:ext cx="2784856" cy="1435941"/>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b" anchorCtr="0">
          <a:noAutofit/>
        </a:bodyPr>
        <a:lstStyle/>
        <a:p>
          <a:pPr lvl="0" algn="ctr" defTabSz="2889250">
            <a:lnSpc>
              <a:spcPct val="90000"/>
            </a:lnSpc>
            <a:spcBef>
              <a:spcPct val="0"/>
            </a:spcBef>
            <a:spcAft>
              <a:spcPct val="35000"/>
            </a:spcAft>
          </a:pPr>
          <a:endParaRPr lang="el-GR" sz="6500" kern="1200"/>
        </a:p>
      </dsp:txBody>
      <dsp:txXfrm>
        <a:off x="1558869" y="1421095"/>
        <a:ext cx="2784856" cy="1435941"/>
      </dsp:txXfrm>
    </dsp:sp>
    <dsp:sp modelId="{DCD36E2D-3EE9-449C-AEF8-F6DB28A29CDC}">
      <dsp:nvSpPr>
        <dsp:cNvPr id="0" name=""/>
        <dsp:cNvSpPr/>
      </dsp:nvSpPr>
      <dsp:spPr>
        <a:xfrm>
          <a:off x="6470952" y="0"/>
          <a:ext cx="1305401" cy="1305401"/>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51BC8C-0B67-46CC-9B8F-9FC67B6B808F}">
      <dsp:nvSpPr>
        <dsp:cNvPr id="0" name=""/>
        <dsp:cNvSpPr/>
      </dsp:nvSpPr>
      <dsp:spPr>
        <a:xfrm>
          <a:off x="7776353" y="346264"/>
          <a:ext cx="2118162" cy="6128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0" rIns="68580" bIns="0" numCol="1" spcCol="1270" anchor="ctr" anchorCtr="0">
          <a:noAutofit/>
        </a:bodyPr>
        <a:lstStyle/>
        <a:p>
          <a:pPr lvl="0" algn="l" defTabSz="800100">
            <a:lnSpc>
              <a:spcPct val="90000"/>
            </a:lnSpc>
            <a:spcBef>
              <a:spcPct val="0"/>
            </a:spcBef>
            <a:spcAft>
              <a:spcPct val="35000"/>
            </a:spcAft>
          </a:pPr>
          <a:r>
            <a:rPr lang="el-GR" sz="1800" kern="1200" dirty="0" smtClean="0"/>
            <a:t>Διατηρεί</a:t>
          </a:r>
          <a:r>
            <a:rPr lang="el-GR" sz="1800" kern="1200" baseline="0" dirty="0" smtClean="0"/>
            <a:t> το φεγγάρι σε τροχιά</a:t>
          </a:r>
          <a:endParaRPr lang="el-GR" sz="1800" kern="1200" dirty="0"/>
        </a:p>
      </dsp:txBody>
      <dsp:txXfrm>
        <a:off x="7776353" y="346264"/>
        <a:ext cx="2118162" cy="612872"/>
      </dsp:txXfrm>
    </dsp:sp>
    <dsp:sp modelId="{A09F1B64-DA5C-435B-8AEC-F223F83A804A}">
      <dsp:nvSpPr>
        <dsp:cNvPr id="0" name=""/>
        <dsp:cNvSpPr/>
      </dsp:nvSpPr>
      <dsp:spPr>
        <a:xfrm>
          <a:off x="5844359" y="1514652"/>
          <a:ext cx="1305401" cy="1305401"/>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EBB929-E0C5-4084-BDE1-836B701DA9C5}">
      <dsp:nvSpPr>
        <dsp:cNvPr id="0" name=""/>
        <dsp:cNvSpPr/>
      </dsp:nvSpPr>
      <dsp:spPr>
        <a:xfrm>
          <a:off x="7149761" y="1895908"/>
          <a:ext cx="2377711" cy="5595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0" rIns="68580" bIns="0" numCol="1" spcCol="1270" anchor="ctr" anchorCtr="0">
          <a:noAutofit/>
        </a:bodyPr>
        <a:lstStyle/>
        <a:p>
          <a:pPr lvl="0" algn="l" defTabSz="800100">
            <a:lnSpc>
              <a:spcPct val="90000"/>
            </a:lnSpc>
            <a:spcBef>
              <a:spcPct val="0"/>
            </a:spcBef>
            <a:spcAft>
              <a:spcPct val="35000"/>
            </a:spcAft>
          </a:pPr>
          <a:r>
            <a:rPr lang="el-GR" sz="1800" kern="1200" dirty="0" smtClean="0"/>
            <a:t>Μας κρατάει στο έδαφος</a:t>
          </a:r>
          <a:endParaRPr lang="el-GR" sz="1800" kern="1200" dirty="0"/>
        </a:p>
      </dsp:txBody>
      <dsp:txXfrm>
        <a:off x="7149761" y="1895908"/>
        <a:ext cx="2377711" cy="559521"/>
      </dsp:txXfrm>
    </dsp:sp>
    <dsp:sp modelId="{35F06EED-7341-41F4-A8F6-8378A318F87C}">
      <dsp:nvSpPr>
        <dsp:cNvPr id="0" name=""/>
        <dsp:cNvSpPr/>
      </dsp:nvSpPr>
      <dsp:spPr>
        <a:xfrm>
          <a:off x="6470952" y="3045936"/>
          <a:ext cx="1305401" cy="1305401"/>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4000" r="-1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0C4638D-FC8E-4927-AA9C-7E0A31B08FE9}">
      <dsp:nvSpPr>
        <dsp:cNvPr id="0" name=""/>
        <dsp:cNvSpPr/>
      </dsp:nvSpPr>
      <dsp:spPr>
        <a:xfrm>
          <a:off x="7776353" y="3354115"/>
          <a:ext cx="2160005" cy="689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0" rIns="64770" bIns="0" numCol="1" spcCol="1270" anchor="ctr" anchorCtr="0">
          <a:noAutofit/>
        </a:bodyPr>
        <a:lstStyle/>
        <a:p>
          <a:pPr lvl="0" algn="l" defTabSz="755650">
            <a:lnSpc>
              <a:spcPct val="90000"/>
            </a:lnSpc>
            <a:spcBef>
              <a:spcPct val="0"/>
            </a:spcBef>
            <a:spcAft>
              <a:spcPct val="35000"/>
            </a:spcAft>
          </a:pPr>
          <a:r>
            <a:rPr lang="en-US" sz="1700" b="0" i="0" kern="1200" dirty="0" smtClean="0"/>
            <a:t>E</a:t>
          </a:r>
          <a:r>
            <a:rPr lang="el-GR" sz="1700" b="0" i="0" kern="1200" dirty="0" smtClean="0"/>
            <a:t>ίναι υπεύθυνη για τη σταθερότητα των γαλαξιών</a:t>
          </a:r>
          <a:endParaRPr lang="el-GR" sz="1700" kern="1200" dirty="0"/>
        </a:p>
      </dsp:txBody>
      <dsp:txXfrm>
        <a:off x="7776353" y="3354115"/>
        <a:ext cx="2160005" cy="689043"/>
      </dsp:txXfrm>
    </dsp:sp>
  </dsp:spTree>
</dsp:drawing>
</file>

<file path=ppt/diagrams/layout1.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D0DB6B-504F-41E9-AF30-4A18FF674C83}" type="datetimeFigureOut">
              <a:rPr lang="el-GR" smtClean="0"/>
              <a:t>18/4/2018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39BBB1-6505-4A9B-812D-5E35807F2B35}" type="slidenum">
              <a:rPr lang="el-GR" smtClean="0"/>
              <a:t>‹#›</a:t>
            </a:fld>
            <a:endParaRPr lang="el-GR"/>
          </a:p>
        </p:txBody>
      </p:sp>
    </p:spTree>
    <p:extLst>
      <p:ext uri="{BB962C8B-B14F-4D97-AF65-F5344CB8AC3E}">
        <p14:creationId xmlns:p14="http://schemas.microsoft.com/office/powerpoint/2010/main" val="4134784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dirty="0" smtClean="0"/>
              <a:t>Στυλ κύριου τίτλου</a:t>
            </a:r>
            <a:endParaRPr lang="el-GR" dirty="0"/>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dirty="0" smtClean="0"/>
              <a:t>Κάντε κλικ για να επεξεργαστείτε τον υπότιτλο του υποδείγματος</a:t>
            </a:r>
            <a:endParaRPr lang="el-GR" dirty="0"/>
          </a:p>
        </p:txBody>
      </p:sp>
      <p:sp>
        <p:nvSpPr>
          <p:cNvPr id="4" name="Θέση ημερομηνίας 3"/>
          <p:cNvSpPr>
            <a:spLocks noGrp="1"/>
          </p:cNvSpPr>
          <p:nvPr>
            <p:ph type="dt" sz="half" idx="10"/>
          </p:nvPr>
        </p:nvSpPr>
        <p:spPr/>
        <p:txBody>
          <a:bodyPr/>
          <a:lstStyle/>
          <a:p>
            <a:fld id="{161B58A1-BB06-4A47-87C0-BE8CEB4F3AE2}" type="datetime1">
              <a:rPr lang="el-GR" smtClean="0"/>
              <a:t>18/4/2018</a:t>
            </a:fld>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2841184569"/>
      </p:ext>
    </p:extLst>
  </p:cSld>
  <p:clrMapOvr>
    <a:masterClrMapping/>
  </p:clrMapOvr>
  <p:transition spd="slow">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4547B6BC-CFC2-4589-BE41-F69AA478FAFD}" type="datetime1">
              <a:rPr lang="el-GR" smtClean="0"/>
              <a:t>18/4/2018</a:t>
            </a:fld>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2023491385"/>
      </p:ext>
    </p:extLst>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4721E3C6-D9EE-46FC-B1F7-8584F3B30C5B}" type="datetime1">
              <a:rPr lang="el-GR" smtClean="0"/>
              <a:t>18/4/2018</a:t>
            </a:fld>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3961460174"/>
      </p:ext>
    </p:extLst>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D0C8B793-215F-4416-9AEC-CC071B4BE4E7}" type="datetime1">
              <a:rPr lang="el-GR" smtClean="0"/>
              <a:t>18/4/2018</a:t>
            </a:fld>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3543013130"/>
      </p:ext>
    </p:extLst>
  </p:cSld>
  <p:clrMapOvr>
    <a:masterClrMapping/>
  </p:clrMapOvr>
  <p:transition spd="slow">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l-G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Επεξεργασία στυλ υποδείγματος κειμένου</a:t>
            </a:r>
          </a:p>
        </p:txBody>
      </p:sp>
      <p:sp>
        <p:nvSpPr>
          <p:cNvPr id="4" name="Θέση ημερομηνίας 3"/>
          <p:cNvSpPr>
            <a:spLocks noGrp="1"/>
          </p:cNvSpPr>
          <p:nvPr>
            <p:ph type="dt" sz="half" idx="10"/>
          </p:nvPr>
        </p:nvSpPr>
        <p:spPr/>
        <p:txBody>
          <a:bodyPr/>
          <a:lstStyle/>
          <a:p>
            <a:fld id="{0837C3DA-E77A-4D21-8234-889D6E65F7BB}" type="datetime1">
              <a:rPr lang="el-GR" smtClean="0"/>
              <a:t>18/4/2018</a:t>
            </a:fld>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579138317"/>
      </p:ext>
    </p:extLst>
  </p:cSld>
  <p:clrMapOvr>
    <a:masterClrMapping/>
  </p:clrMapOvr>
  <p:transition spd="slow">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838200" y="1825625"/>
            <a:ext cx="5181600" cy="4351338"/>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6172200" y="1825625"/>
            <a:ext cx="5181600" cy="4351338"/>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20A76695-D00A-4F35-8D5F-62AE6D963E20}" type="datetime1">
              <a:rPr lang="el-GR" smtClean="0"/>
              <a:t>18/4/2018</a:t>
            </a:fld>
            <a:endParaRPr lang="el-GR"/>
          </a:p>
        </p:txBody>
      </p:sp>
      <p:sp>
        <p:nvSpPr>
          <p:cNvPr id="6" name="Θέση υποσέλιδου 5"/>
          <p:cNvSpPr>
            <a:spLocks noGrp="1"/>
          </p:cNvSpPr>
          <p:nvPr>
            <p:ph type="ftr" sz="quarter" idx="11"/>
          </p:nvPr>
        </p:nvSpPr>
        <p:spPr/>
        <p:txBody>
          <a:bodyPr/>
          <a:lstStyle/>
          <a:p>
            <a:r>
              <a:rPr lang="el-GR" smtClean="0"/>
              <a:t>Η Βαρύτητα </a:t>
            </a:r>
            <a:endParaRPr lang="el-GR"/>
          </a:p>
        </p:txBody>
      </p:sp>
      <p:sp>
        <p:nvSpPr>
          <p:cNvPr id="7" name="Θέση αριθμού διαφάνειας 6"/>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4169658276"/>
      </p:ext>
    </p:extLst>
  </p:cSld>
  <p:clrMapOvr>
    <a:masterClrMapping/>
  </p:clrMapOvr>
  <p:transition spd="slow">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smtClean="0"/>
              <a:t>Στυλ κύριου τίτλου</a:t>
            </a:r>
            <a:endParaRPr lang="el-G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Επεξεργασία 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8811A4A5-AC4A-47BF-B939-E1508C06E684}" type="datetime1">
              <a:rPr lang="el-GR" smtClean="0"/>
              <a:t>18/4/2018</a:t>
            </a:fld>
            <a:endParaRPr lang="el-GR"/>
          </a:p>
        </p:txBody>
      </p:sp>
      <p:sp>
        <p:nvSpPr>
          <p:cNvPr id="8" name="Θέση υποσέλιδου 7"/>
          <p:cNvSpPr>
            <a:spLocks noGrp="1"/>
          </p:cNvSpPr>
          <p:nvPr>
            <p:ph type="ftr" sz="quarter" idx="11"/>
          </p:nvPr>
        </p:nvSpPr>
        <p:spPr/>
        <p:txBody>
          <a:bodyPr/>
          <a:lstStyle/>
          <a:p>
            <a:r>
              <a:rPr lang="el-GR" smtClean="0"/>
              <a:t>Η Βαρύτητα </a:t>
            </a:r>
            <a:endParaRPr lang="el-GR"/>
          </a:p>
        </p:txBody>
      </p:sp>
      <p:sp>
        <p:nvSpPr>
          <p:cNvPr id="9" name="Θέση αριθμού διαφάνειας 8"/>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3175933841"/>
      </p:ext>
    </p:extLst>
  </p:cSld>
  <p:clrMapOvr>
    <a:masterClrMapping/>
  </p:clrMapOvr>
  <p:transition spd="slow">
    <p:cove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BE252DCA-AB35-446E-87B7-38FACDDDD2A4}" type="datetime1">
              <a:rPr lang="el-GR" smtClean="0"/>
              <a:t>18/4/2018</a:t>
            </a:fld>
            <a:endParaRPr lang="el-GR"/>
          </a:p>
        </p:txBody>
      </p:sp>
      <p:sp>
        <p:nvSpPr>
          <p:cNvPr id="4" name="Θέση υποσέλιδου 3"/>
          <p:cNvSpPr>
            <a:spLocks noGrp="1"/>
          </p:cNvSpPr>
          <p:nvPr>
            <p:ph type="ftr" sz="quarter" idx="11"/>
          </p:nvPr>
        </p:nvSpPr>
        <p:spPr/>
        <p:txBody>
          <a:bodyPr/>
          <a:lstStyle/>
          <a:p>
            <a:r>
              <a:rPr lang="el-GR" smtClean="0"/>
              <a:t>Η Βαρύτητα </a:t>
            </a:r>
            <a:endParaRPr lang="el-GR"/>
          </a:p>
        </p:txBody>
      </p:sp>
      <p:sp>
        <p:nvSpPr>
          <p:cNvPr id="5" name="Θέση αριθμού διαφάνειας 4"/>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968620017"/>
      </p:ext>
    </p:extLst>
  </p:cSld>
  <p:clrMapOvr>
    <a:masterClrMapping/>
  </p:clrMapOvr>
  <p:transition spd="slow">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911342C1-48C8-47F6-89FB-CA5659397C40}" type="datetime1">
              <a:rPr lang="el-GR" smtClean="0"/>
              <a:t>18/4/2018</a:t>
            </a:fld>
            <a:endParaRPr lang="el-GR"/>
          </a:p>
        </p:txBody>
      </p:sp>
      <p:sp>
        <p:nvSpPr>
          <p:cNvPr id="3" name="Θέση υποσέλιδου 2"/>
          <p:cNvSpPr>
            <a:spLocks noGrp="1"/>
          </p:cNvSpPr>
          <p:nvPr>
            <p:ph type="ftr" sz="quarter" idx="11"/>
          </p:nvPr>
        </p:nvSpPr>
        <p:spPr/>
        <p:txBody>
          <a:bodyPr/>
          <a:lstStyle/>
          <a:p>
            <a:r>
              <a:rPr lang="el-GR" smtClean="0"/>
              <a:t>Η Βαρύτητα </a:t>
            </a:r>
            <a:endParaRPr lang="el-GR"/>
          </a:p>
        </p:txBody>
      </p:sp>
      <p:sp>
        <p:nvSpPr>
          <p:cNvPr id="4" name="Θέση αριθμού διαφάνειας 3"/>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156059036"/>
      </p:ext>
    </p:extLst>
  </p:cSld>
  <p:clrMapOvr>
    <a:masterClrMapping/>
  </p:clrMapOvr>
  <p:transition spd="slow">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Επεξεργασία 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Θέση ημερομηνίας 4"/>
          <p:cNvSpPr>
            <a:spLocks noGrp="1"/>
          </p:cNvSpPr>
          <p:nvPr>
            <p:ph type="dt" sz="half" idx="10"/>
          </p:nvPr>
        </p:nvSpPr>
        <p:spPr/>
        <p:txBody>
          <a:bodyPr/>
          <a:lstStyle/>
          <a:p>
            <a:fld id="{C2E55860-476E-4100-8B7E-860496D57751}" type="datetime1">
              <a:rPr lang="el-GR" smtClean="0"/>
              <a:t>18/4/2018</a:t>
            </a:fld>
            <a:endParaRPr lang="el-GR"/>
          </a:p>
        </p:txBody>
      </p:sp>
      <p:sp>
        <p:nvSpPr>
          <p:cNvPr id="6" name="Θέση υποσέλιδου 5"/>
          <p:cNvSpPr>
            <a:spLocks noGrp="1"/>
          </p:cNvSpPr>
          <p:nvPr>
            <p:ph type="ftr" sz="quarter" idx="11"/>
          </p:nvPr>
        </p:nvSpPr>
        <p:spPr/>
        <p:txBody>
          <a:bodyPr/>
          <a:lstStyle/>
          <a:p>
            <a:r>
              <a:rPr lang="el-GR" smtClean="0"/>
              <a:t>Η Βαρύτητα </a:t>
            </a:r>
            <a:endParaRPr lang="el-GR"/>
          </a:p>
        </p:txBody>
      </p:sp>
      <p:sp>
        <p:nvSpPr>
          <p:cNvPr id="7" name="Θέση αριθμού διαφάνειας 6"/>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1755056449"/>
      </p:ext>
    </p:extLst>
  </p:cSld>
  <p:clrMapOvr>
    <a:masterClrMapping/>
  </p:clrMapOvr>
  <p:transition spd="slow">
    <p:cove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Επεξεργασία στυλ υποδείγματος κειμένου</a:t>
            </a:r>
          </a:p>
        </p:txBody>
      </p:sp>
      <p:sp>
        <p:nvSpPr>
          <p:cNvPr id="5" name="Θέση ημερομηνίας 4"/>
          <p:cNvSpPr>
            <a:spLocks noGrp="1"/>
          </p:cNvSpPr>
          <p:nvPr>
            <p:ph type="dt" sz="half" idx="10"/>
          </p:nvPr>
        </p:nvSpPr>
        <p:spPr/>
        <p:txBody>
          <a:bodyPr/>
          <a:lstStyle/>
          <a:p>
            <a:fld id="{2ABDF156-C768-42F5-AC82-4601D433D975}" type="datetime1">
              <a:rPr lang="el-GR" smtClean="0"/>
              <a:t>18/4/2018</a:t>
            </a:fld>
            <a:endParaRPr lang="el-GR"/>
          </a:p>
        </p:txBody>
      </p:sp>
      <p:sp>
        <p:nvSpPr>
          <p:cNvPr id="6" name="Θέση υποσέλιδου 5"/>
          <p:cNvSpPr>
            <a:spLocks noGrp="1"/>
          </p:cNvSpPr>
          <p:nvPr>
            <p:ph type="ftr" sz="quarter" idx="11"/>
          </p:nvPr>
        </p:nvSpPr>
        <p:spPr/>
        <p:txBody>
          <a:bodyPr/>
          <a:lstStyle/>
          <a:p>
            <a:r>
              <a:rPr lang="el-GR" smtClean="0"/>
              <a:t>Η Βαρύτητα </a:t>
            </a:r>
            <a:endParaRPr lang="el-GR"/>
          </a:p>
        </p:txBody>
      </p:sp>
      <p:sp>
        <p:nvSpPr>
          <p:cNvPr id="7" name="Θέση αριθμού διαφάνειας 6"/>
          <p:cNvSpPr>
            <a:spLocks noGrp="1"/>
          </p:cNvSpPr>
          <p:nvPr>
            <p:ph type="sldNum" sz="quarter" idx="12"/>
          </p:nvPr>
        </p:nvSpPr>
        <p:spPr/>
        <p:txBody>
          <a:bodyPr/>
          <a:lstStyle/>
          <a:p>
            <a:fld id="{D9D1DB5B-8E70-46F3-AEF7-FDA3743F3592}" type="slidenum">
              <a:rPr lang="el-GR" smtClean="0"/>
              <a:t>‹#›</a:t>
            </a:fld>
            <a:endParaRPr lang="el-GR"/>
          </a:p>
        </p:txBody>
      </p:sp>
    </p:spTree>
    <p:extLst>
      <p:ext uri="{BB962C8B-B14F-4D97-AF65-F5344CB8AC3E}">
        <p14:creationId xmlns:p14="http://schemas.microsoft.com/office/powerpoint/2010/main" val="2872619526"/>
      </p:ext>
    </p:extLst>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a:solidFill>
            <a:schemeClr val="tx1"/>
          </a:solidFill>
        </p:spPr>
        <p:txBody>
          <a:bodyPr vert="horz" lIns="91440" tIns="45720" rIns="91440" bIns="45720" rtlCol="0" anchor="ctr">
            <a:normAutofit/>
          </a:bodyPr>
          <a:lstStyle/>
          <a:p>
            <a:r>
              <a:rPr lang="el-GR" dirty="0" smtClean="0"/>
              <a:t>Στυλ κύριου τίτλου</a:t>
            </a:r>
            <a:endParaRPr lang="el-GR" dirty="0"/>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dirty="0" smtClean="0"/>
              <a:t>Επεξεργασία 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D3A248-63DF-430E-909A-72706D67076D}" type="datetime1">
              <a:rPr lang="el-GR" smtClean="0"/>
              <a:t>18/4/2018</a:t>
            </a:fld>
            <a:endParaRPr lang="el-GR"/>
          </a:p>
        </p:txBody>
      </p:sp>
      <p:sp>
        <p:nvSpPr>
          <p:cNvPr id="5" name="Θέση υποσέλιδου 4"/>
          <p:cNvSpPr>
            <a:spLocks noGrp="1"/>
          </p:cNvSpPr>
          <p:nvPr>
            <p:ph type="ftr" sz="quarter" idx="3"/>
          </p:nvPr>
        </p:nvSpPr>
        <p:spPr>
          <a:xfrm>
            <a:off x="646422" y="638902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D1DB5B-8E70-46F3-AEF7-FDA3743F3592}" type="slidenum">
              <a:rPr lang="el-GR" smtClean="0"/>
              <a:t>‹#›</a:t>
            </a:fld>
            <a:endParaRPr lang="el-GR"/>
          </a:p>
        </p:txBody>
      </p:sp>
      <p:pic>
        <p:nvPicPr>
          <p:cNvPr id="8" name="Εικόνα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25627" y="5925872"/>
            <a:ext cx="1960108" cy="860955"/>
          </a:xfrm>
          <a:prstGeom prst="rect">
            <a:avLst/>
          </a:prstGeom>
          <a:ln>
            <a:noFill/>
          </a:ln>
          <a:effectLst>
            <a:softEdge rad="112500"/>
          </a:effectLst>
        </p:spPr>
      </p:pic>
    </p:spTree>
    <p:extLst>
      <p:ext uri="{BB962C8B-B14F-4D97-AF65-F5344CB8AC3E}">
        <p14:creationId xmlns:p14="http://schemas.microsoft.com/office/powerpoint/2010/main" val="24681469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cover/>
  </p:transition>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 y="0"/>
            <a:ext cx="12191999" cy="1820487"/>
          </a:xfrm>
        </p:spPr>
        <p:txBody>
          <a:bodyPr>
            <a:normAutofit/>
          </a:bodyPr>
          <a:lstStyle/>
          <a:p>
            <a:r>
              <a:rPr lang="el-GR" sz="4400" dirty="0" smtClean="0">
                <a:latin typeface="Times New Roman" panose="02020603050405020304" pitchFamily="18" charset="0"/>
                <a:cs typeface="Times New Roman" panose="02020603050405020304" pitchFamily="18" charset="0"/>
              </a:rPr>
              <a:t>ΠΛΗΡΟΦΟΡΙΚΗ ΚΑΙ ΝΕΕΣ ΤΕΧΝΟΛΟΓΙΕΣ ΣΤΗΝ ΕΚΠΑΙΔΕΥΣΗ</a:t>
            </a:r>
            <a:endParaRPr lang="el-GR" sz="4400" dirty="0">
              <a:latin typeface="Times New Roman" panose="02020603050405020304" pitchFamily="18" charset="0"/>
              <a:cs typeface="Times New Roman" panose="02020603050405020304" pitchFamily="18" charset="0"/>
            </a:endParaRPr>
          </a:p>
        </p:txBody>
      </p:sp>
      <p:sp>
        <p:nvSpPr>
          <p:cNvPr id="3" name="Υπότιτλος 2"/>
          <p:cNvSpPr>
            <a:spLocks noGrp="1"/>
          </p:cNvSpPr>
          <p:nvPr>
            <p:ph type="subTitle" idx="1"/>
          </p:nvPr>
        </p:nvSpPr>
        <p:spPr/>
        <p:txBody>
          <a:bodyPr/>
          <a:lstStyle/>
          <a:p>
            <a:r>
              <a:rPr lang="el-GR" dirty="0" smtClean="0">
                <a:latin typeface="Times New Roman" panose="02020603050405020304" pitchFamily="18" charset="0"/>
                <a:cs typeface="Times New Roman" panose="02020603050405020304" pitchFamily="18" charset="0"/>
              </a:rPr>
              <a:t>ΓΚΟΓΚΟΥ ΔΗΜΗΤΡΑ</a:t>
            </a:r>
          </a:p>
          <a:p>
            <a:r>
              <a:rPr lang="el-GR" dirty="0" smtClean="0">
                <a:latin typeface="Times New Roman" panose="02020603050405020304" pitchFamily="18" charset="0"/>
                <a:cs typeface="Times New Roman" panose="02020603050405020304" pitchFamily="18" charset="0"/>
              </a:rPr>
              <a:t>Α.Ε.Μ</a:t>
            </a:r>
            <a:r>
              <a:rPr lang="en-US" dirty="0" smtClean="0">
                <a:latin typeface="Times New Roman" panose="02020603050405020304" pitchFamily="18" charset="0"/>
                <a:cs typeface="Times New Roman" panose="02020603050405020304" pitchFamily="18" charset="0"/>
              </a:rPr>
              <a:t> :</a:t>
            </a:r>
            <a:r>
              <a:rPr lang="el-GR" dirty="0" smtClean="0">
                <a:latin typeface="Times New Roman" panose="02020603050405020304" pitchFamily="18" charset="0"/>
                <a:cs typeface="Times New Roman" panose="02020603050405020304" pitchFamily="18" charset="0"/>
              </a:rPr>
              <a:t> 4425</a:t>
            </a:r>
            <a:endParaRPr lang="el-GR" dirty="0">
              <a:latin typeface="Times New Roman" panose="02020603050405020304" pitchFamily="18" charset="0"/>
              <a:cs typeface="Times New Roman" panose="02020603050405020304" pitchFamily="18" charset="0"/>
            </a:endParaRPr>
          </a:p>
        </p:txBody>
      </p:sp>
      <p:sp>
        <p:nvSpPr>
          <p:cNvPr id="4" name="Θέση υποσέλιδου 3"/>
          <p:cNvSpPr>
            <a:spLocks noGrp="1"/>
          </p:cNvSpPr>
          <p:nvPr>
            <p:ph type="ftr" sz="quarter" idx="11"/>
          </p:nvPr>
        </p:nvSpPr>
        <p:spPr>
          <a:xfrm>
            <a:off x="647007" y="6389600"/>
            <a:ext cx="4114800" cy="365125"/>
          </a:xfrm>
        </p:spPr>
        <p:txBody>
          <a:bodyPr/>
          <a:lstStyle/>
          <a:p>
            <a:r>
              <a:rPr lang="el-GR" dirty="0" smtClean="0"/>
              <a:t>Η Βαρύτητα </a:t>
            </a:r>
            <a:endParaRPr lang="el-GR" dirty="0"/>
          </a:p>
        </p:txBody>
      </p:sp>
      <p:sp>
        <p:nvSpPr>
          <p:cNvPr id="5" name="Θέση αριθμού διαφάνειας 4"/>
          <p:cNvSpPr>
            <a:spLocks noGrp="1"/>
          </p:cNvSpPr>
          <p:nvPr>
            <p:ph type="sldNum" sz="quarter" idx="12"/>
          </p:nvPr>
        </p:nvSpPr>
        <p:spPr/>
        <p:txBody>
          <a:bodyPr/>
          <a:lstStyle/>
          <a:p>
            <a:fld id="{D9D1DB5B-8E70-46F3-AEF7-FDA3743F3592}" type="slidenum">
              <a:rPr lang="el-GR" smtClean="0"/>
              <a:t>1</a:t>
            </a:fld>
            <a:endParaRPr lang="el-GR"/>
          </a:p>
        </p:txBody>
      </p:sp>
      <p:pic>
        <p:nvPicPr>
          <p:cNvPr id="9" name="Εικόνα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2412" cy="315884"/>
          </a:xfrm>
          <a:prstGeom prst="rect">
            <a:avLst/>
          </a:prstGeom>
        </p:spPr>
      </p:pic>
      <p:sp>
        <p:nvSpPr>
          <p:cNvPr id="10" name="TextBox 9"/>
          <p:cNvSpPr txBox="1"/>
          <p:nvPr/>
        </p:nvSpPr>
        <p:spPr>
          <a:xfrm>
            <a:off x="1822412" y="80449"/>
            <a:ext cx="2939395" cy="276999"/>
          </a:xfrm>
          <a:prstGeom prst="rect">
            <a:avLst/>
          </a:prstGeom>
          <a:solidFill>
            <a:schemeClr val="tx1"/>
          </a:solidFill>
        </p:spPr>
        <p:txBody>
          <a:bodyPr wrap="square" rtlCol="0">
            <a:spAutoFit/>
          </a:bodyPr>
          <a:lstStyle/>
          <a:p>
            <a:r>
              <a:rPr lang="el-GR" sz="1200" i="1" dirty="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1762176457"/>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1"/>
            <a:ext cx="12192000" cy="1670857"/>
          </a:xfrm>
        </p:spPr>
        <p:txBody>
          <a:bodyPr/>
          <a:lstStyle/>
          <a:p>
            <a:pPr algn="ctr"/>
            <a:r>
              <a:rPr lang="el-GR" dirty="0" smtClean="0"/>
              <a:t>Η ΒΑΡΥΤΗΤΑ </a:t>
            </a:r>
            <a:endParaRPr lang="el-GR" dirty="0"/>
          </a:p>
        </p:txBody>
      </p:sp>
      <p:sp>
        <p:nvSpPr>
          <p:cNvPr id="3" name="Θέση περιεχομένου 2"/>
          <p:cNvSpPr>
            <a:spLocks noGrp="1"/>
          </p:cNvSpPr>
          <p:nvPr>
            <p:ph idx="1"/>
          </p:nvPr>
        </p:nvSpPr>
        <p:spPr/>
        <p:txBody>
          <a:bodyPr/>
          <a:lstStyle/>
          <a:p>
            <a:pPr marL="0" indent="0" algn="just">
              <a:buNone/>
            </a:pPr>
            <a:r>
              <a:rPr lang="el-GR" dirty="0" smtClean="0"/>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l-GR" dirty="0"/>
          </a:p>
        </p:txBody>
      </p:sp>
      <p:sp>
        <p:nvSpPr>
          <p:cNvPr id="4" name="Θέση υποσέλιδου 3"/>
          <p:cNvSpPr>
            <a:spLocks noGrp="1"/>
          </p:cNvSpPr>
          <p:nvPr>
            <p:ph type="ftr" sz="quarter" idx="11"/>
          </p:nvPr>
        </p:nvSpPr>
        <p:spPr/>
        <p:txBody>
          <a:bodyPr/>
          <a:lstStyle/>
          <a:p>
            <a:r>
              <a:rPr lang="el-GR" smtClean="0"/>
              <a:t>Η Βαρύτητα </a:t>
            </a:r>
            <a:endParaRPr lang="el-GR"/>
          </a:p>
        </p:txBody>
      </p:sp>
      <p:sp>
        <p:nvSpPr>
          <p:cNvPr id="5" name="Θέση αριθμού διαφάνειας 4"/>
          <p:cNvSpPr>
            <a:spLocks noGrp="1"/>
          </p:cNvSpPr>
          <p:nvPr>
            <p:ph type="sldNum" sz="quarter" idx="12"/>
          </p:nvPr>
        </p:nvSpPr>
        <p:spPr/>
        <p:txBody>
          <a:bodyPr/>
          <a:lstStyle/>
          <a:p>
            <a:fld id="{D9D1DB5B-8E70-46F3-AEF7-FDA3743F3592}" type="slidenum">
              <a:rPr lang="el-GR" smtClean="0"/>
              <a:t>2</a:t>
            </a:fld>
            <a:endParaRPr lang="el-GR"/>
          </a:p>
        </p:txBody>
      </p:sp>
      <p:pic>
        <p:nvPicPr>
          <p:cNvPr id="8" name="Εικόνα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2412" cy="315884"/>
          </a:xfrm>
          <a:prstGeom prst="rect">
            <a:avLst/>
          </a:prstGeom>
        </p:spPr>
      </p:pic>
      <p:sp>
        <p:nvSpPr>
          <p:cNvPr id="9" name="TextBox 8"/>
          <p:cNvSpPr txBox="1"/>
          <p:nvPr/>
        </p:nvSpPr>
        <p:spPr>
          <a:xfrm>
            <a:off x="1822412" y="80449"/>
            <a:ext cx="2939395" cy="276999"/>
          </a:xfrm>
          <a:prstGeom prst="rect">
            <a:avLst/>
          </a:prstGeom>
          <a:solidFill>
            <a:schemeClr val="tx1"/>
          </a:solidFill>
        </p:spPr>
        <p:txBody>
          <a:bodyPr wrap="square" rtlCol="0">
            <a:spAutoFit/>
          </a:bodyPr>
          <a:lstStyle/>
          <a:p>
            <a:r>
              <a:rPr lang="el-GR" sz="1200" i="1" dirty="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1587825782"/>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12192000" cy="1762297"/>
          </a:xfrm>
        </p:spPr>
        <p:txBody>
          <a:bodyPr/>
          <a:lstStyle/>
          <a:p>
            <a:pPr algn="ctr"/>
            <a:r>
              <a:rPr lang="el-GR" dirty="0" smtClean="0"/>
              <a:t>ΠΟΙΟΣ ΑΝΑΚΑΛΥΨΕ ΤΗ ΒΑΡΥΤΗΤΑ</a:t>
            </a:r>
            <a:r>
              <a:rPr lang="en-US" dirty="0" smtClean="0"/>
              <a:t>;</a:t>
            </a:r>
            <a:endParaRPr lang="el-GR" dirty="0"/>
          </a:p>
        </p:txBody>
      </p:sp>
      <p:sp>
        <p:nvSpPr>
          <p:cNvPr id="3" name="Θέση περιεχομένου 2"/>
          <p:cNvSpPr>
            <a:spLocks noGrp="1"/>
          </p:cNvSpPr>
          <p:nvPr>
            <p:ph idx="1"/>
          </p:nvPr>
        </p:nvSpPr>
        <p:spPr/>
        <p:txBody>
          <a:bodyPr>
            <a:normAutofit fontScale="62500" lnSpcReduction="20000"/>
          </a:bodyPr>
          <a:lstStyle/>
          <a:p>
            <a:pPr marL="0" indent="0" algn="just">
              <a:buNone/>
            </a:pPr>
            <a:r>
              <a:rPr lang="el-GR" dirty="0" smtClean="0"/>
              <a:t>Υπήρξαν πολλές θεωρίες για την βαρύτητα από την εποχή του Έλληνα φιλόσοφου Αριστοτέλη.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Βραχμαγκούπτα (Brahmagupta)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dirty="0" err="1" smtClean="0"/>
              <a:t>gurutvā-karṣaṇam</a:t>
            </a:r>
            <a:r>
              <a:rPr lang="el-GR" dirty="0" smtClean="0"/>
              <a:t>', σήμαινε 'η έλξη του βάρους'. Ο Βραχμαγκούπτα επίσης υιοθέτησε το ηλιοκεντρικό σύστημα για την βαρύτητα, το οποίο είχε νωρίτερα αναπτύξει ο Αριαμπιάτα (Aryabhata) το 499.</a:t>
            </a:r>
          </a:p>
          <a:p>
            <a:pPr algn="just"/>
            <a:endParaRPr lang="el-GR" dirty="0" smtClean="0"/>
          </a:p>
          <a:p>
            <a:pPr marL="0" indent="0" algn="just">
              <a:buNone/>
            </a:pPr>
            <a:r>
              <a:rPr lang="el-GR" dirty="0" smtClean="0"/>
              <a:t>Εργαζόμενος πάνω σε αυτές τις ιδέες, το 1687 ο Άγγλος μαθηματικός Σερ Ισαάκ Νεύτων (Sir Isaac Newton) δημοσίευσε το διάσημο έργο του "Principia",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sp>
        <p:nvSpPr>
          <p:cNvPr id="4" name="Θέση υποσέλιδου 3"/>
          <p:cNvSpPr>
            <a:spLocks noGrp="1"/>
          </p:cNvSpPr>
          <p:nvPr>
            <p:ph type="ftr" sz="quarter" idx="11"/>
          </p:nvPr>
        </p:nvSpPr>
        <p:spPr/>
        <p:txBody>
          <a:bodyPr/>
          <a:lstStyle/>
          <a:p>
            <a:r>
              <a:rPr lang="el-GR" smtClean="0"/>
              <a:t>Η Βαρύτητα </a:t>
            </a:r>
            <a:endParaRPr lang="el-GR"/>
          </a:p>
        </p:txBody>
      </p:sp>
      <p:sp>
        <p:nvSpPr>
          <p:cNvPr id="5" name="Θέση αριθμού διαφάνειας 4"/>
          <p:cNvSpPr>
            <a:spLocks noGrp="1"/>
          </p:cNvSpPr>
          <p:nvPr>
            <p:ph type="sldNum" sz="quarter" idx="12"/>
          </p:nvPr>
        </p:nvSpPr>
        <p:spPr/>
        <p:txBody>
          <a:bodyPr/>
          <a:lstStyle/>
          <a:p>
            <a:fld id="{D9D1DB5B-8E70-46F3-AEF7-FDA3743F3592}" type="slidenum">
              <a:rPr lang="el-GR" smtClean="0"/>
              <a:t>3</a:t>
            </a:fld>
            <a:endParaRPr lang="el-GR"/>
          </a:p>
        </p:txBody>
      </p:sp>
      <p:pic>
        <p:nvPicPr>
          <p:cNvPr id="8" name="Εικόνα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2412" cy="315884"/>
          </a:xfrm>
          <a:prstGeom prst="rect">
            <a:avLst/>
          </a:prstGeom>
        </p:spPr>
      </p:pic>
      <p:sp>
        <p:nvSpPr>
          <p:cNvPr id="9" name="TextBox 8"/>
          <p:cNvSpPr txBox="1"/>
          <p:nvPr/>
        </p:nvSpPr>
        <p:spPr>
          <a:xfrm>
            <a:off x="1822412" y="80449"/>
            <a:ext cx="2939395" cy="276999"/>
          </a:xfrm>
          <a:prstGeom prst="rect">
            <a:avLst/>
          </a:prstGeom>
          <a:solidFill>
            <a:schemeClr val="tx1"/>
          </a:solidFill>
        </p:spPr>
        <p:txBody>
          <a:bodyPr wrap="square" rtlCol="0">
            <a:spAutoFit/>
          </a:bodyPr>
          <a:lstStyle/>
          <a:p>
            <a:r>
              <a:rPr lang="el-GR" sz="1200" i="1" dirty="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786320094"/>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1"/>
            <a:ext cx="12192000" cy="1704108"/>
          </a:xfrm>
        </p:spPr>
        <p:txBody>
          <a:bodyPr/>
          <a:lstStyle/>
          <a:p>
            <a:pPr algn="ctr"/>
            <a:r>
              <a:rPr lang="el-GR" dirty="0" smtClean="0"/>
              <a:t>ΠΩΣ ΜΑΣ ΕΠΗΡΕΑΖΕΙ Η ΒΑΡΥΤΗΤΑ</a:t>
            </a:r>
            <a:r>
              <a:rPr lang="en-US" dirty="0" smtClean="0"/>
              <a:t>;</a:t>
            </a:r>
            <a:r>
              <a:rPr lang="el-GR" dirty="0" smtClean="0"/>
              <a:t> </a:t>
            </a:r>
            <a:endParaRPr lang="el-GR"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103882277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D9D1DB5B-8E70-46F3-AEF7-FDA3743F3592}" type="slidenum">
              <a:rPr lang="el-GR" smtClean="0"/>
              <a:t>4</a:t>
            </a:fld>
            <a:endParaRPr lang="el-GR"/>
          </a:p>
        </p:txBody>
      </p:sp>
      <p:pic>
        <p:nvPicPr>
          <p:cNvPr id="9" name="Εικόνα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0"/>
            <a:ext cx="1822412" cy="315884"/>
          </a:xfrm>
          <a:prstGeom prst="rect">
            <a:avLst/>
          </a:prstGeom>
        </p:spPr>
      </p:pic>
      <p:sp>
        <p:nvSpPr>
          <p:cNvPr id="10" name="TextBox 9"/>
          <p:cNvSpPr txBox="1"/>
          <p:nvPr/>
        </p:nvSpPr>
        <p:spPr>
          <a:xfrm>
            <a:off x="1822412" y="80449"/>
            <a:ext cx="2939395" cy="276999"/>
          </a:xfrm>
          <a:prstGeom prst="rect">
            <a:avLst/>
          </a:prstGeom>
          <a:solidFill>
            <a:schemeClr val="tx1"/>
          </a:solidFill>
        </p:spPr>
        <p:txBody>
          <a:bodyPr wrap="square" rtlCol="0">
            <a:spAutoFit/>
          </a:bodyPr>
          <a:lstStyle/>
          <a:p>
            <a:r>
              <a:rPr lang="el-GR" sz="1200" i="1" dirty="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3495473757"/>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12192000" cy="1762297"/>
          </a:xfrm>
        </p:spPr>
        <p:txBody>
          <a:bodyPr/>
          <a:lstStyle/>
          <a:p>
            <a:pPr algn="ctr"/>
            <a:r>
              <a:rPr lang="el-GR" dirty="0" smtClean="0"/>
              <a:t>Η ΒΑΡΥΤΗΤΑ ΣΤΗ ΣΕΛΗΝΗ </a:t>
            </a:r>
            <a:endParaRPr lang="el-GR" dirty="0"/>
          </a:p>
        </p:txBody>
      </p:sp>
      <p:sp>
        <p:nvSpPr>
          <p:cNvPr id="3" name="Θέση περιεχομένου 2"/>
          <p:cNvSpPr>
            <a:spLocks noGrp="1"/>
          </p:cNvSpPr>
          <p:nvPr>
            <p:ph idx="1"/>
          </p:nvPr>
        </p:nvSpPr>
        <p:spPr/>
        <p:txBody>
          <a:bodyPr>
            <a:normAutofit fontScale="92500" lnSpcReduction="10000"/>
          </a:bodyPr>
          <a:lstStyle/>
          <a:p>
            <a:pPr marL="0" indent="0" algn="just">
              <a:buNone/>
            </a:pPr>
            <a:r>
              <a:rPr lang="el-GR" dirty="0" smtClean="0"/>
              <a:t>Από τη επιφάνεια του πλανήτη μας, αντικρίζουμε πάντοτε την ίδια πλευρά της Σελήνης. Αυτή η "συγχρονισμένη περιστροφή" προκαλείται από την ίδια δύναμη που προξενεί τις παλίρροιες στους ωκεανούς της Γης - τη βαρύτητα. Η βαρύτητα της Σελήνης ασκεί δύναμη πάνω στη Γη και η γήινη βαρύτητα ασκεί, αντίστροφα, δύναμη πάνω στη Σελήνη. Η βαρυτική έλξη είναι αρκετά ισχυρή για να τραβήξει το νερό στους ωκεανούς της Γης ελαφρώς προς τη Σελήνη, δημιουργώντας τις γνωστές σε όλους μας παλίρροιες. Αντίστροφα, η γήινη βαρύτητα έχει επιβραδύνει την ταχύτητα περιστροφής της Σελήνης γύρω από τον άξονά της. Ως αποτέλεσμα, η Σελήνη ολοκληρώνει μια πλήρη περιστροφή γύρω από τον άξονά της ακριβώς στον ίδιο χρόνο με αυτόν που χρειάζεται για να κάνει μια πλήρη περιφορά γύρω από τη Γη. Γι' αυτό η Σελήνη έχει πάντοτε στραμμένο το ίδιο ημισφαίριο προς εμάς.</a:t>
            </a:r>
            <a:endParaRPr lang="el-GR" dirty="0"/>
          </a:p>
        </p:txBody>
      </p:sp>
      <p:sp>
        <p:nvSpPr>
          <p:cNvPr id="4" name="Θέση υποσέλιδου 3"/>
          <p:cNvSpPr>
            <a:spLocks noGrp="1"/>
          </p:cNvSpPr>
          <p:nvPr>
            <p:ph type="ftr" sz="quarter" idx="11"/>
          </p:nvPr>
        </p:nvSpPr>
        <p:spPr/>
        <p:txBody>
          <a:bodyPr/>
          <a:lstStyle/>
          <a:p>
            <a:r>
              <a:rPr lang="el-GR" smtClean="0"/>
              <a:t>Η Βαρύτητα </a:t>
            </a:r>
            <a:endParaRPr lang="el-GR"/>
          </a:p>
        </p:txBody>
      </p:sp>
      <p:sp>
        <p:nvSpPr>
          <p:cNvPr id="5" name="Θέση αριθμού διαφάνειας 4"/>
          <p:cNvSpPr>
            <a:spLocks noGrp="1"/>
          </p:cNvSpPr>
          <p:nvPr>
            <p:ph type="sldNum" sz="quarter" idx="12"/>
          </p:nvPr>
        </p:nvSpPr>
        <p:spPr/>
        <p:txBody>
          <a:bodyPr/>
          <a:lstStyle/>
          <a:p>
            <a:fld id="{D9D1DB5B-8E70-46F3-AEF7-FDA3743F3592}" type="slidenum">
              <a:rPr lang="el-GR" smtClean="0"/>
              <a:t>5</a:t>
            </a:fld>
            <a:endParaRPr lang="el-GR"/>
          </a:p>
        </p:txBody>
      </p:sp>
      <p:pic>
        <p:nvPicPr>
          <p:cNvPr id="9" name="Εικόνα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822412" cy="315884"/>
          </a:xfrm>
          <a:prstGeom prst="rect">
            <a:avLst/>
          </a:prstGeom>
        </p:spPr>
      </p:pic>
      <p:sp>
        <p:nvSpPr>
          <p:cNvPr id="10" name="TextBox 9"/>
          <p:cNvSpPr txBox="1"/>
          <p:nvPr/>
        </p:nvSpPr>
        <p:spPr>
          <a:xfrm>
            <a:off x="1822412" y="80449"/>
            <a:ext cx="2939395" cy="276999"/>
          </a:xfrm>
          <a:prstGeom prst="rect">
            <a:avLst/>
          </a:prstGeom>
          <a:solidFill>
            <a:schemeClr val="tx1"/>
          </a:solidFill>
        </p:spPr>
        <p:txBody>
          <a:bodyPr wrap="square" rtlCol="0">
            <a:spAutoFit/>
          </a:bodyPr>
          <a:lstStyle/>
          <a:p>
            <a:r>
              <a:rPr lang="el-GR" sz="1200" i="1" dirty="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3768390043"/>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1"/>
            <a:ext cx="12192000" cy="1670857"/>
          </a:xfrm>
        </p:spPr>
        <p:txBody>
          <a:bodyPr/>
          <a:lstStyle/>
          <a:p>
            <a:pPr algn="ctr"/>
            <a:r>
              <a:rPr lang="el-GR" dirty="0" smtClean="0"/>
              <a:t>Επίλογος</a:t>
            </a:r>
            <a:endParaRPr lang="el-GR" dirty="0"/>
          </a:p>
        </p:txBody>
      </p:sp>
      <p:sp>
        <p:nvSpPr>
          <p:cNvPr id="3" name="Θέση περιεχομένου 2"/>
          <p:cNvSpPr>
            <a:spLocks noGrp="1"/>
          </p:cNvSpPr>
          <p:nvPr>
            <p:ph idx="1"/>
          </p:nvPr>
        </p:nvSpPr>
        <p:spPr/>
        <p:txBody>
          <a:bodyPr/>
          <a:lstStyle/>
          <a:p>
            <a:pPr marL="0" indent="0">
              <a:buNone/>
            </a:pPr>
            <a:r>
              <a:rPr lang="el-GR" dirty="0" smtClean="0"/>
              <a:t>Σας ευχαριστώ!  </a:t>
            </a: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7175" y="2085975"/>
            <a:ext cx="4057650" cy="2686050"/>
          </a:xfrm>
          <a:prstGeom prst="rect">
            <a:avLst/>
          </a:prstGeom>
        </p:spPr>
      </p:pic>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D9D1DB5B-8E70-46F3-AEF7-FDA3743F3592}" type="slidenum">
              <a:rPr lang="el-GR" smtClean="0"/>
              <a:t>6</a:t>
            </a:fld>
            <a:endParaRPr lang="el-GR"/>
          </a:p>
        </p:txBody>
      </p:sp>
      <p:pic>
        <p:nvPicPr>
          <p:cNvPr id="11" name="Εικόνα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22412" cy="315884"/>
          </a:xfrm>
          <a:prstGeom prst="rect">
            <a:avLst/>
          </a:prstGeom>
        </p:spPr>
      </p:pic>
      <p:sp>
        <p:nvSpPr>
          <p:cNvPr id="12" name="TextBox 11"/>
          <p:cNvSpPr txBox="1"/>
          <p:nvPr/>
        </p:nvSpPr>
        <p:spPr>
          <a:xfrm>
            <a:off x="1822412" y="80449"/>
            <a:ext cx="2939395" cy="276999"/>
          </a:xfrm>
          <a:prstGeom prst="rect">
            <a:avLst/>
          </a:prstGeom>
          <a:solidFill>
            <a:schemeClr val="tx1"/>
          </a:solidFill>
        </p:spPr>
        <p:txBody>
          <a:bodyPr wrap="square" rtlCol="0">
            <a:spAutoFit/>
          </a:bodyPr>
          <a:lstStyle/>
          <a:p>
            <a:r>
              <a:rPr lang="el-GR" sz="1200" i="1" dirty="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3900703649"/>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Προσαρμοσμένο 2">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251</TotalTime>
  <Words>603</Words>
  <Application>Microsoft Office PowerPoint</Application>
  <PresentationFormat>Ευρεία οθόνη</PresentationFormat>
  <Paragraphs>35</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Times New Roman</vt:lpstr>
      <vt:lpstr>Θέμα του Office</vt:lpstr>
      <vt:lpstr>ΠΛΗΡΟΦΟΡΙΚΗ ΚΑΙ ΝΕΕΣ ΤΕΧΝΟΛΟΓΙΕΣ ΣΤΗΝ ΕΚΠΑΙΔΕΥΣΗ</vt:lpstr>
      <vt:lpstr>Η ΒΑΡΥΤΗΤΑ </vt:lpstr>
      <vt:lpstr>ΠΟΙΟΣ ΑΝΑΚΑΛΥΨΕ ΤΗ ΒΑΡΥΤΗΤΑ;</vt:lpstr>
      <vt:lpstr>ΠΩΣ ΜΑΣ ΕΠΗΡΕΑΖΕΙ Η ΒΑΡΥΤΗΤΑ; </vt:lpstr>
      <vt:lpstr>Η ΒΑΡΥΤΗΤΑ ΣΤΗ ΣΕΛΗΝΗ </vt:lpstr>
      <vt:lpstr>Επίλογος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Πληροφορική και Νέες Τεχνολογίες στην Εκπαίδευση</dc:title>
  <dc:creator>Χρήστης των Windows</dc:creator>
  <cp:lastModifiedBy>Χρήστης των Windows</cp:lastModifiedBy>
  <cp:revision>25</cp:revision>
  <dcterms:created xsi:type="dcterms:W3CDTF">2018-04-18T16:48:27Z</dcterms:created>
  <dcterms:modified xsi:type="dcterms:W3CDTF">2018-04-18T21:20:27Z</dcterms:modified>
</cp:coreProperties>
</file>